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589"/>
    <p:restoredTop sz="94730"/>
  </p:normalViewPr>
  <p:slideViewPr>
    <p:cSldViewPr snapToGrid="0">
      <p:cViewPr>
        <p:scale>
          <a:sx n="89" d="100"/>
          <a:sy n="89" d="100"/>
        </p:scale>
        <p:origin x="88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A55F-E8EA-654C-86A2-8871F8A55E45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B7A8-814D-384E-A4F2-23DB32E18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06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A55F-E8EA-654C-86A2-8871F8A55E45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B7A8-814D-384E-A4F2-23DB32E18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A55F-E8EA-654C-86A2-8871F8A55E45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B7A8-814D-384E-A4F2-23DB32E18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06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A55F-E8EA-654C-86A2-8871F8A55E45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B7A8-814D-384E-A4F2-23DB32E18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89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A55F-E8EA-654C-86A2-8871F8A55E45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B7A8-814D-384E-A4F2-23DB32E18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7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A55F-E8EA-654C-86A2-8871F8A55E45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B7A8-814D-384E-A4F2-23DB32E18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82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A55F-E8EA-654C-86A2-8871F8A55E45}" type="datetimeFigureOut">
              <a:rPr lang="en-US" smtClean="0"/>
              <a:t>5/7/25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B7A8-814D-384E-A4F2-23DB32E18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68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A55F-E8EA-654C-86A2-8871F8A55E45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B7A8-814D-384E-A4F2-23DB32E18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51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A55F-E8EA-654C-86A2-8871F8A55E45}" type="datetimeFigureOut">
              <a:rPr lang="en-US" smtClean="0"/>
              <a:t>5/7/25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B7A8-814D-384E-A4F2-23DB32E18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75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A55F-E8EA-654C-86A2-8871F8A55E45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B7A8-814D-384E-A4F2-23DB32E18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3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EA55F-E8EA-654C-86A2-8871F8A55E45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B7A8-814D-384E-A4F2-23DB32E18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7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36EA55F-E8EA-654C-86A2-8871F8A55E45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D350B7A8-814D-384E-A4F2-23DB32E18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02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authentication/connecting-to-github-with-ssh" TargetMode="External"/><Relationship Id="rId2" Type="http://schemas.openxmlformats.org/officeDocument/2006/relationships/hyperlink" Target="https://github.com/git-guides/install-git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github.com/rchevarria/Github-Tutorial/blob/main/SSH_Key_GitHub.m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login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AFE1C-4D64-8794-3D18-6206A4D743B5}"/>
              </a:ext>
            </a:extLst>
          </p:cNvPr>
          <p:cNvSpPr txBox="1"/>
          <p:nvPr/>
        </p:nvSpPr>
        <p:spPr>
          <a:xfrm>
            <a:off x="7041856" y="2944090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to GitHub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CA4FDA3C-BDF7-79D4-D7AC-D4F24F1D7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612" y="666728"/>
            <a:ext cx="546579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2">
            <a:extLst>
              <a:ext uri="{FF2B5EF4-FFF2-40B4-BE49-F238E27FC236}">
                <a16:creationId xmlns:a16="http://schemas.microsoft.com/office/drawing/2014/main" id="{7FB59BC4-726B-C151-5C85-A3C316D94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4725" y="5436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17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D6C2F-DFCB-8AF7-1B53-800AC717F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5FCD5D-9B5E-9C2A-CB90-66F66D4B8D73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73E735B0-AC11-5250-ACBB-BE63F87C7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EAE982-966F-D603-C144-345E13144709}"/>
              </a:ext>
            </a:extLst>
          </p:cNvPr>
          <p:cNvSpPr txBox="1"/>
          <p:nvPr/>
        </p:nvSpPr>
        <p:spPr>
          <a:xfrm>
            <a:off x="823286" y="1208690"/>
            <a:ext cx="100851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 this point</a:t>
            </a:r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your GitHub </a:t>
            </a:r>
            <a:r>
              <a:rPr lang="en-US" b="0" i="0" u="sng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repository</a:t>
            </a:r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is now </a:t>
            </a:r>
            <a:r>
              <a:rPr lang="en-US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linked</a:t>
            </a:r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to the </a:t>
            </a:r>
            <a:r>
              <a:rPr lang="en-US" b="0" i="0" u="sng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local folder </a:t>
            </a:r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 your computer.</a:t>
            </a:r>
            <a:b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Any files you add or edit inside this folder can be </a:t>
            </a:r>
            <a:r>
              <a:rPr lang="en-US" b="1" i="0" u="sng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tracked</a:t>
            </a:r>
            <a:r>
              <a:rPr lang="en-US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by Git</a:t>
            </a:r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US" b="1" i="0" u="sng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pushed</a:t>
            </a:r>
            <a:r>
              <a:rPr lang="en-US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GitHub</a:t>
            </a:r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when you're ready.</a:t>
            </a:r>
          </a:p>
          <a:p>
            <a:pPr algn="l"/>
            <a:endParaRPr lang="en-US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Think of this folder as your local workspace that's </a:t>
            </a:r>
            <a:r>
              <a:rPr lang="en-US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synchronized with the remote repo</a:t>
            </a:r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on GitHub.</a:t>
            </a: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B11C1-3D4F-EE43-883D-DA44FC4B3B03}"/>
              </a:ext>
            </a:extLst>
          </p:cNvPr>
          <p:cNvSpPr txBox="1"/>
          <p:nvPr/>
        </p:nvSpPr>
        <p:spPr>
          <a:xfrm>
            <a:off x="3820298" y="3429000"/>
            <a:ext cx="42964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Version Control is now set up </a:t>
            </a:r>
          </a:p>
          <a:p>
            <a:pPr algn="ctr"/>
            <a:r>
              <a:rPr lang="en-US" sz="2400" b="1" dirty="0"/>
              <a:t>and ready to 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4B379F-F042-A1A0-CA88-BDBF94BDEF80}"/>
              </a:ext>
            </a:extLst>
          </p:cNvPr>
          <p:cNvSpPr txBox="1"/>
          <p:nvPr/>
        </p:nvSpPr>
        <p:spPr>
          <a:xfrm>
            <a:off x="5592114" y="4467836"/>
            <a:ext cx="1007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ECECEC"/>
                </a:solidFill>
                <a:effectLst/>
                <a:latin typeface="Google Sans"/>
              </a:rPr>
              <a:t> </a:t>
            </a:r>
            <a:r>
              <a:rPr lang="en-US" sz="4000" b="0" i="0" u="none" strike="noStrike" dirty="0">
                <a:solidFill>
                  <a:srgbClr val="ECECEC"/>
                </a:solidFill>
                <a:effectLst/>
                <a:latin typeface="Google Sans"/>
              </a:rPr>
              <a:t>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342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12093-3A3B-35E1-69AE-797FFF062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15B659-9128-ADB0-CECB-E80DD0C8FA17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D243E342-8BE0-9C0E-EF02-F05104590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E28F4-9FAB-C46C-CBE6-6AFE11CFBFDF}"/>
              </a:ext>
            </a:extLst>
          </p:cNvPr>
          <p:cNvSpPr txBox="1"/>
          <p:nvPr/>
        </p:nvSpPr>
        <p:spPr>
          <a:xfrm>
            <a:off x="874801" y="1208690"/>
            <a:ext cx="10115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Making Your First Commit – Working Locally: Making and Saving Changes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E7BCE-712A-0A75-B654-1781AB5052C8}"/>
              </a:ext>
            </a:extLst>
          </p:cNvPr>
          <p:cNvSpPr txBox="1"/>
          <p:nvPr/>
        </p:nvSpPr>
        <p:spPr>
          <a:xfrm>
            <a:off x="1053439" y="1916576"/>
            <a:ext cx="98336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0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Track your changes with Git</a:t>
            </a:r>
            <a:r>
              <a:rPr lang="en-US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>
              <a:buNone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	 A good starting point would be to add/create your empty project files (.cpp,  .hpp, .py, etc.)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Change directories into your project folder / directory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b="1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None/>
            </a:pPr>
            <a:endParaRPr lang="en-US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3B043-EF6F-06B6-4AA2-EE124C4A5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456" y="3156278"/>
            <a:ext cx="8896255" cy="6069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60ED30-8723-FFB7-959D-1F2A097163CE}"/>
              </a:ext>
            </a:extLst>
          </p:cNvPr>
          <p:cNvSpPr txBox="1"/>
          <p:nvPr/>
        </p:nvSpPr>
        <p:spPr>
          <a:xfrm>
            <a:off x="1053440" y="3763235"/>
            <a:ext cx="763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Create project files either through the terminal or using your GUI / VSCode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4915BA-25AF-5A52-8EBA-CE241F782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9457" y="4201964"/>
            <a:ext cx="7633360" cy="525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766C67-05EA-33B8-8D95-29F3179D4C87}"/>
              </a:ext>
            </a:extLst>
          </p:cNvPr>
          <p:cNvSpPr txBox="1"/>
          <p:nvPr/>
        </p:nvSpPr>
        <p:spPr>
          <a:xfrm>
            <a:off x="2886073" y="5471394"/>
            <a:ext cx="4843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 this case we will create a simple C++ program that prints “Hello, GitHub!”  to the console</a:t>
            </a:r>
            <a:endParaRPr lang="en-US" dirty="0"/>
          </a:p>
        </p:txBody>
      </p:sp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349C031-8A05-7DE7-A26C-0F19C69D7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2027" y="4945337"/>
            <a:ext cx="2958358" cy="169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1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6C0E1-DD79-EDB4-D1CE-6D4F04802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A0C51B-345A-63E1-7A69-82414ED8B94A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06301077-74FA-4F61-8002-594E8B44A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2701FE-D43E-8D3C-7309-6B50DAF6AED2}"/>
              </a:ext>
            </a:extLst>
          </p:cNvPr>
          <p:cNvSpPr txBox="1"/>
          <p:nvPr/>
        </p:nvSpPr>
        <p:spPr>
          <a:xfrm>
            <a:off x="874801" y="1208690"/>
            <a:ext cx="10115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Making Your First Commit – Working Locally: Making and Saving Changes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973DF-B23D-9E23-575B-889C55E270C1}"/>
              </a:ext>
            </a:extLst>
          </p:cNvPr>
          <p:cNvSpPr txBox="1"/>
          <p:nvPr/>
        </p:nvSpPr>
        <p:spPr>
          <a:xfrm>
            <a:off x="1053439" y="1916576"/>
            <a:ext cx="105110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first step is to </a:t>
            </a:r>
            <a:r>
              <a:rPr lang="en-US" sz="2400" b="1" i="0" u="sng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2400" b="1" i="0" u="sng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stage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your changes in your working directory (AKA telling GitHub what you would like to include in the next commit). </a:t>
            </a:r>
            <a:endParaRPr lang="en-US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FE1CD-BC92-4CD9-8CAD-5D4EDCF8DB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20" t="-16612" b="18295"/>
          <a:stretch/>
        </p:blipFill>
        <p:spPr>
          <a:xfrm>
            <a:off x="3059318" y="4923902"/>
            <a:ext cx="6073364" cy="7254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D45E50-C834-24D5-B00A-081456E36940}"/>
              </a:ext>
            </a:extLst>
          </p:cNvPr>
          <p:cNvSpPr txBox="1"/>
          <p:nvPr/>
        </p:nvSpPr>
        <p:spPr>
          <a:xfrm>
            <a:off x="1353354" y="3494875"/>
            <a:ext cx="99111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stage a specific file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				git add filename1.extension 	 filename2.extension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stage all non-hidden files  			git add *</a:t>
            </a:r>
            <a:b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</a:b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stage </a:t>
            </a:r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all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changes in the directory  	git add 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74543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B432-677C-FDCD-FC74-A65625A6D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85167D-8786-B42D-7924-3F03B369AA31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C3989AC8-62CD-A425-9E3E-5AD40D178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E21127-583F-296D-5108-28ED6EF67C43}"/>
              </a:ext>
            </a:extLst>
          </p:cNvPr>
          <p:cNvSpPr txBox="1"/>
          <p:nvPr/>
        </p:nvSpPr>
        <p:spPr>
          <a:xfrm>
            <a:off x="874801" y="1208690"/>
            <a:ext cx="10115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Making Your First Commit – Working Locally: Making and Saving Changes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F88EB-9B33-2F13-E485-27FFD45EE29A}"/>
              </a:ext>
            </a:extLst>
          </p:cNvPr>
          <p:cNvSpPr txBox="1"/>
          <p:nvPr/>
        </p:nvSpPr>
        <p:spPr>
          <a:xfrm>
            <a:off x="1053439" y="1916576"/>
            <a:ext cx="1051103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second step is to commit your changes, this takes everything we just added and records it into Git history. </a:t>
            </a:r>
            <a:br>
              <a:rPr lang="en-US" sz="2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must add a commit message that explains the changes, using the –m flag</a:t>
            </a:r>
            <a:endParaRPr lang="en-US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56EAEB-59D3-DFBB-CE8E-8E761369B34C}"/>
              </a:ext>
            </a:extLst>
          </p:cNvPr>
          <p:cNvSpPr txBox="1"/>
          <p:nvPr/>
        </p:nvSpPr>
        <p:spPr>
          <a:xfrm>
            <a:off x="1353354" y="3494875"/>
            <a:ext cx="99111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Commit changes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		git commit –m “Added initial files”</a:t>
            </a:r>
            <a:b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</a:br>
            <a:endParaRPr lang="en-US" sz="20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B415A3-7A1A-8877-264A-62F0FD3A2B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533" t="6734" b="14315"/>
          <a:stretch/>
        </p:blipFill>
        <p:spPr>
          <a:xfrm>
            <a:off x="1777456" y="4493542"/>
            <a:ext cx="9212929" cy="52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66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FE874-C6DD-E18D-9A08-CF744D2E1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5B94D-282C-D22F-95CA-3BCD0EEAD9FC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B1197A78-542E-B7EA-12C2-B13975571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68BDDD-3DDD-9DCB-E966-39F9A046253D}"/>
              </a:ext>
            </a:extLst>
          </p:cNvPr>
          <p:cNvSpPr txBox="1"/>
          <p:nvPr/>
        </p:nvSpPr>
        <p:spPr>
          <a:xfrm>
            <a:off x="874801" y="1208690"/>
            <a:ext cx="10115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Making Your First Commit – Working Locally: Making and Saving Changes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382D9-2C56-1D6B-FD64-04DE0090037A}"/>
              </a:ext>
            </a:extLst>
          </p:cNvPr>
          <p:cNvSpPr txBox="1"/>
          <p:nvPr/>
        </p:nvSpPr>
        <p:spPr>
          <a:xfrm>
            <a:off x="1053439" y="1916576"/>
            <a:ext cx="1051103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third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step, once changes are committed locally, we need to </a:t>
            </a:r>
            <a:r>
              <a:rPr lang="en-US" sz="2400" b="1" i="0" u="sng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push </a:t>
            </a:r>
            <a:r>
              <a:rPr lang="en-US" sz="2400" b="1" i="0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them to your </a:t>
            </a:r>
            <a:r>
              <a:rPr lang="en-US" sz="2400" b="1" i="0" u="sng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remote</a:t>
            </a:r>
            <a:r>
              <a:rPr lang="en-US" sz="2400" b="1" i="0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GitHub repository, so they’re backed up online, in sync and visible to you and/or your team</a:t>
            </a:r>
            <a:r>
              <a:rPr lang="en-US" sz="2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2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C2F975-88B6-4659-524B-94122765A0F3}"/>
              </a:ext>
            </a:extLst>
          </p:cNvPr>
          <p:cNvSpPr txBox="1"/>
          <p:nvPr/>
        </p:nvSpPr>
        <p:spPr>
          <a:xfrm>
            <a:off x="1353354" y="3349256"/>
            <a:ext cx="99111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When pushing commits into a new repo for the </a:t>
            </a: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time, add the –u flag:</a:t>
            </a:r>
            <a:b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ex.	git push –u origin main 		(The –u flag links the local branch to a remote branch 									without needing to specify origin main every time)</a:t>
            </a:r>
            <a:endParaRPr lang="en-US" sz="20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D80FD-4DC2-DEF2-30BE-0317BEE83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809" y="4553549"/>
            <a:ext cx="5475177" cy="6115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0C4328-0DCB-97A3-1FCF-630F03784781}"/>
              </a:ext>
            </a:extLst>
          </p:cNvPr>
          <p:cNvSpPr txBox="1"/>
          <p:nvPr/>
        </p:nvSpPr>
        <p:spPr>
          <a:xfrm>
            <a:off x="1353354" y="5274024"/>
            <a:ext cx="99111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Once you’ve pushed to the main branch with –u, you can just run </a:t>
            </a: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git push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from now on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Git remembers where to send your changes. </a:t>
            </a:r>
            <a:endParaRPr lang="en-US" sz="20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E63931-B8F8-D603-518B-AFDFE721D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711" y="6074243"/>
            <a:ext cx="3002577" cy="6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50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CFDB9-58BD-52FD-CD47-8A30DD20A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749438-5B42-3ABE-1710-E62DF1289296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1634F70C-25E5-337B-AD1B-D3960738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D3801A-40A1-C4E8-ABEB-833665DC086C}"/>
              </a:ext>
            </a:extLst>
          </p:cNvPr>
          <p:cNvSpPr txBox="1"/>
          <p:nvPr/>
        </p:nvSpPr>
        <p:spPr>
          <a:xfrm>
            <a:off x="874801" y="1208690"/>
            <a:ext cx="10115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Viewing Recent Changes pushed onto GitHub Remote Repo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0DBD05-1A1E-7E0F-0F9F-FB11A0CB3B21}"/>
              </a:ext>
            </a:extLst>
          </p:cNvPr>
          <p:cNvSpPr txBox="1"/>
          <p:nvPr/>
        </p:nvSpPr>
        <p:spPr>
          <a:xfrm>
            <a:off x="1053439" y="1916576"/>
            <a:ext cx="108117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Once pushed, you may go on GitHub, refresh your page and view the latest versions of your project. </a:t>
            </a:r>
            <a:br>
              <a:rPr lang="en-US" sz="2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5E8BD2-EAA6-124B-E8F5-145A2A1D7B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245" b="55727"/>
          <a:stretch/>
        </p:blipFill>
        <p:spPr>
          <a:xfrm>
            <a:off x="479795" y="3330751"/>
            <a:ext cx="6354337" cy="2058690"/>
          </a:xfrm>
          <a:prstGeom prst="rect">
            <a:avLst/>
          </a:prstGeom>
        </p:spPr>
      </p:pic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17C34C1-43DD-F75E-4FCF-CDFDBC43A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873" y="2752686"/>
            <a:ext cx="4328332" cy="3674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4DD7D-4FDA-A093-7302-673D845645C7}"/>
              </a:ext>
            </a:extLst>
          </p:cNvPr>
          <p:cNvSpPr txBox="1"/>
          <p:nvPr/>
        </p:nvSpPr>
        <p:spPr>
          <a:xfrm>
            <a:off x="1053439" y="5719425"/>
            <a:ext cx="48591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From here, we can view full commit history, including who and when it was committed.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341166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2A576-263D-2B71-6760-DCD86AADE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EF8B5A1-7A6B-7333-4550-E09E560E81F5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18C809B0-F8CC-5176-1856-4510B6253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D0F697-4E3A-276B-8195-BBC32E4CFF28}"/>
              </a:ext>
            </a:extLst>
          </p:cNvPr>
          <p:cNvSpPr txBox="1"/>
          <p:nvPr/>
        </p:nvSpPr>
        <p:spPr>
          <a:xfrm>
            <a:off x="874801" y="1208690"/>
            <a:ext cx="10115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Viewing Recent Changes pushed onto GitHub Remote Repo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2BC597-DBCC-3921-6449-1E14276489EB}"/>
              </a:ext>
            </a:extLst>
          </p:cNvPr>
          <p:cNvSpPr txBox="1"/>
          <p:nvPr/>
        </p:nvSpPr>
        <p:spPr>
          <a:xfrm>
            <a:off x="1053439" y="1916576"/>
            <a:ext cx="108117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can also view exactly what the changes are between commits. </a:t>
            </a:r>
            <a:br>
              <a:rPr lang="en-US" sz="2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(Let’s say we made changes to our hello.cpp file) and – add, commit, and push these changes to the main branch:</a:t>
            </a:r>
            <a:br>
              <a:rPr lang="en-US" sz="2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r>
              <a:rPr lang="en-US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Now we have 2 commits in our history on our GitHub remote repo</a:t>
            </a:r>
          </a:p>
        </p:txBody>
      </p:sp>
      <p:pic>
        <p:nvPicPr>
          <p:cNvPr id="4" name="Picture 3" descr="A black and white screen with a clock and a white text&#10;&#10;AI-generated content may be incorrect.">
            <a:extLst>
              <a:ext uri="{FF2B5EF4-FFF2-40B4-BE49-F238E27FC236}">
                <a16:creationId xmlns:a16="http://schemas.microsoft.com/office/drawing/2014/main" id="{0DF2BB95-9445-2864-948D-2A8928935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439" y="4137861"/>
            <a:ext cx="4100809" cy="998915"/>
          </a:xfrm>
          <a:prstGeom prst="rect">
            <a:avLst/>
          </a:prstGeom>
        </p:spPr>
      </p:pic>
      <p:pic>
        <p:nvPicPr>
          <p:cNvPr id="9" name="Picture 8" descr="A black background with white lines&#10;&#10;AI-generated content may be incorrect.">
            <a:extLst>
              <a:ext uri="{FF2B5EF4-FFF2-40B4-BE49-F238E27FC236}">
                <a16:creationId xmlns:a16="http://schemas.microsoft.com/office/drawing/2014/main" id="{A22CE37D-78A7-2EDA-5B6A-D2FBDCFC0B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7440"/>
          <a:stretch/>
        </p:blipFill>
        <p:spPr>
          <a:xfrm>
            <a:off x="7265895" y="3928823"/>
            <a:ext cx="3307977" cy="200034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2B4E00-025E-BF53-85C2-69DB8F732D00}"/>
              </a:ext>
            </a:extLst>
          </p:cNvPr>
          <p:cNvCxnSpPr>
            <a:cxnSpLocks/>
          </p:cNvCxnSpPr>
          <p:nvPr/>
        </p:nvCxnSpPr>
        <p:spPr>
          <a:xfrm>
            <a:off x="5308272" y="4689189"/>
            <a:ext cx="1729482" cy="44758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736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B6D80-C68B-70C1-3E90-F1A712766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F9E837-588F-32B5-F9A1-E07126157743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E3D5CAA0-0037-0E23-4BB2-1F131D56B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2FBDCC-409C-E344-5F92-413D3D744FE8}"/>
              </a:ext>
            </a:extLst>
          </p:cNvPr>
          <p:cNvSpPr txBox="1"/>
          <p:nvPr/>
        </p:nvSpPr>
        <p:spPr>
          <a:xfrm>
            <a:off x="874801" y="1208690"/>
            <a:ext cx="10115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Viewing Recent Changes pushed onto GitHub Remote Repo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724669D-401A-74D9-E397-63D36D65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689" y="1892343"/>
            <a:ext cx="10115583" cy="467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06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960D1-6D6D-C25E-82BB-7F12D3B49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3F97A4-C90D-F2C1-ED04-C82234CA0157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B4D43C2C-D6CB-538F-15B2-161345BBE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65B6E9-5624-E2A6-A0B4-FDBC86884E2B}"/>
              </a:ext>
            </a:extLst>
          </p:cNvPr>
          <p:cNvSpPr txBox="1"/>
          <p:nvPr/>
        </p:nvSpPr>
        <p:spPr>
          <a:xfrm>
            <a:off x="874801" y="1208690"/>
            <a:ext cx="10115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Reverting a previous commit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310D9D-B57D-3E9F-4C30-5F3D7BAF05A5}"/>
              </a:ext>
            </a:extLst>
          </p:cNvPr>
          <p:cNvSpPr txBox="1"/>
          <p:nvPr/>
        </p:nvSpPr>
        <p:spPr>
          <a:xfrm>
            <a:off x="1287873" y="1725080"/>
            <a:ext cx="99111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Git gives us several ways to </a:t>
            </a: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undo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previous commits.</a:t>
            </a:r>
            <a:b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The safest way is to do a: </a:t>
            </a: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revert</a:t>
            </a:r>
            <a:b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	- This creates a </a:t>
            </a: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new commit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that undoes the changes from a previous one. </a:t>
            </a:r>
          </a:p>
          <a:p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	-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Ideal as nothing is deleted from the history and can be retrieved.  </a:t>
            </a:r>
            <a:endParaRPr lang="en-US" sz="20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11E0C5-66AE-29A1-DCDE-1129C738BFE8}"/>
              </a:ext>
            </a:extLst>
          </p:cNvPr>
          <p:cNvSpPr txBox="1"/>
          <p:nvPr/>
        </p:nvSpPr>
        <p:spPr>
          <a:xfrm>
            <a:off x="1287871" y="3228945"/>
            <a:ext cx="99111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git log –oneline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to show a condensed version of commit history and their commit hash</a:t>
            </a:r>
            <a:endParaRPr lang="en-US" sz="2000" i="1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3DD0BA-C27F-99E8-E512-1FA3E1943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498" y="3810774"/>
            <a:ext cx="8637003" cy="737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4CCF37-2785-23A8-089E-2987641EE87F}"/>
              </a:ext>
            </a:extLst>
          </p:cNvPr>
          <p:cNvSpPr txBox="1"/>
          <p:nvPr/>
        </p:nvSpPr>
        <p:spPr>
          <a:xfrm>
            <a:off x="1287872" y="4858975"/>
            <a:ext cx="99111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Revert the git hash you wish to undo:	git revert &lt;commit hash&gt;</a:t>
            </a:r>
            <a:endParaRPr lang="en-US" sz="2000" i="1" u="sn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DAAF7C-F6DB-7EC7-FB16-904833960E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378" b="11055"/>
          <a:stretch/>
        </p:blipFill>
        <p:spPr>
          <a:xfrm>
            <a:off x="1777498" y="5569605"/>
            <a:ext cx="4423278" cy="48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70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39212-2938-05E6-C83F-8DA8452EB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7A2CBA-43CA-57DE-A586-4ABF6C6F312E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E04FD159-C11B-A832-CD2D-2DF97DECE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B3677E-7D20-1804-E971-C006998F8D15}"/>
              </a:ext>
            </a:extLst>
          </p:cNvPr>
          <p:cNvSpPr txBox="1"/>
          <p:nvPr/>
        </p:nvSpPr>
        <p:spPr>
          <a:xfrm>
            <a:off x="874801" y="1208690"/>
            <a:ext cx="10115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Reverting a previous commit (Continued)…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5452B-6B8C-61FC-0F11-91840B91D7FE}"/>
              </a:ext>
            </a:extLst>
          </p:cNvPr>
          <p:cNvSpPr txBox="1"/>
          <p:nvPr/>
        </p:nvSpPr>
        <p:spPr>
          <a:xfrm>
            <a:off x="1079186" y="1716521"/>
            <a:ext cx="99111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After doing a </a:t>
            </a: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git revert &lt;commit hash&gt;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 vim default editor with a suggested message will appear. You can accept the default message or manually edit it in the editor</a:t>
            </a:r>
            <a:endParaRPr lang="en-US" sz="2000" i="1" u="sng" dirty="0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CF1F54E-3096-2545-9F77-EC800B2297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662" b="25851"/>
          <a:stretch/>
        </p:blipFill>
        <p:spPr>
          <a:xfrm>
            <a:off x="2389831" y="2596062"/>
            <a:ext cx="4158888" cy="2216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ADC9DA-C529-D2D1-D64B-AFD9DC64753C}"/>
              </a:ext>
            </a:extLst>
          </p:cNvPr>
          <p:cNvSpPr txBox="1"/>
          <p:nvPr/>
        </p:nvSpPr>
        <p:spPr>
          <a:xfrm>
            <a:off x="874801" y="4906723"/>
            <a:ext cx="559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accept </a:t>
            </a:r>
            <a:r>
              <a:rPr lang="en-US" dirty="0">
                <a:sym typeface="Wingdings" pitchFamily="2" charset="2"/>
              </a:rPr>
              <a:t> Simply press the ‘esc’ button, and</a:t>
            </a:r>
            <a:endParaRPr 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2D146A-D938-05EA-5485-9ABB58BB0106}"/>
              </a:ext>
            </a:extLst>
          </p:cNvPr>
          <p:cNvSpPr txBox="1"/>
          <p:nvPr/>
        </p:nvSpPr>
        <p:spPr>
          <a:xfrm>
            <a:off x="5570364" y="490672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:wq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A2A704-45A7-8F00-EF60-937B01FA7D34}"/>
              </a:ext>
            </a:extLst>
          </p:cNvPr>
          <p:cNvSpPr txBox="1"/>
          <p:nvPr/>
        </p:nvSpPr>
        <p:spPr>
          <a:xfrm>
            <a:off x="6217062" y="4906723"/>
            <a:ext cx="270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closes the vim editor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21B1B0-DF96-2997-1CC1-0AFAF927E2FA}"/>
              </a:ext>
            </a:extLst>
          </p:cNvPr>
          <p:cNvSpPr txBox="1"/>
          <p:nvPr/>
        </p:nvSpPr>
        <p:spPr>
          <a:xfrm>
            <a:off x="874801" y="5319677"/>
            <a:ext cx="770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edit the message </a:t>
            </a:r>
            <a:r>
              <a:rPr lang="en-US" dirty="0">
                <a:sym typeface="Wingdings" pitchFamily="2" charset="2"/>
              </a:rPr>
              <a:t> Press the </a:t>
            </a:r>
            <a:r>
              <a:rPr lang="en-US" b="1" dirty="0">
                <a:sym typeface="Wingdings" pitchFamily="2" charset="2"/>
              </a:rPr>
              <a:t>‘i’ </a:t>
            </a:r>
            <a:r>
              <a:rPr lang="en-US" dirty="0">
                <a:sym typeface="Wingdings" pitchFamily="2" charset="2"/>
              </a:rPr>
              <a:t>key, this will allow you to edit the message, then press esc when finished and  		to close the editor</a:t>
            </a:r>
            <a:endParaRPr lang="en-US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9B6E3A-95D1-1E50-3BCC-6B665AB7A22B}"/>
              </a:ext>
            </a:extLst>
          </p:cNvPr>
          <p:cNvSpPr txBox="1"/>
          <p:nvPr/>
        </p:nvSpPr>
        <p:spPr>
          <a:xfrm>
            <a:off x="5288075" y="55966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:wq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FF69AE-1C21-7BB0-2C02-20D0BE8255AF}"/>
              </a:ext>
            </a:extLst>
          </p:cNvPr>
          <p:cNvSpPr txBox="1"/>
          <p:nvPr/>
        </p:nvSpPr>
        <p:spPr>
          <a:xfrm>
            <a:off x="30315" y="2514411"/>
            <a:ext cx="138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msg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4A5D8B-DA02-20AB-A13A-2B0CF7641D29}"/>
              </a:ext>
            </a:extLst>
          </p:cNvPr>
          <p:cNvCxnSpPr/>
          <p:nvPr/>
        </p:nvCxnSpPr>
        <p:spPr>
          <a:xfrm>
            <a:off x="1414412" y="2702859"/>
            <a:ext cx="8434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0C6A3F-04B6-A193-448F-536C8E946429}"/>
              </a:ext>
            </a:extLst>
          </p:cNvPr>
          <p:cNvSpPr txBox="1"/>
          <p:nvPr/>
        </p:nvSpPr>
        <p:spPr>
          <a:xfrm>
            <a:off x="1008529" y="6293224"/>
            <a:ext cx="476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Must push changes to update GitHub Repo </a:t>
            </a:r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EFBC3A-DEEC-B809-67B4-C80612B11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219" y="6188801"/>
            <a:ext cx="2297710" cy="4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58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4BED7-76DE-7254-DCB8-38CB96093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97E8C4ED-3944-D6EF-B1ED-E9ECB1BB4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4725" y="54369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1E20D7-ABA7-E773-AD84-5E81A576CE2E}"/>
              </a:ext>
            </a:extLst>
          </p:cNvPr>
          <p:cNvSpPr txBox="1"/>
          <p:nvPr/>
        </p:nvSpPr>
        <p:spPr>
          <a:xfrm>
            <a:off x="1513490" y="503584"/>
            <a:ext cx="5065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entury Gothic" panose="020B0502020202020204" pitchFamily="34" charset="0"/>
              </a:rPr>
              <a:t>Introduction to GitHub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8FE8C2-5A75-231C-2C87-0344A69F5DE3}"/>
              </a:ext>
            </a:extLst>
          </p:cNvPr>
          <p:cNvSpPr txBox="1"/>
          <p:nvPr/>
        </p:nvSpPr>
        <p:spPr>
          <a:xfrm>
            <a:off x="1513490" y="1412640"/>
            <a:ext cx="978513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0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GitHub is a powerful platform for version control, collaboration and an excellent place to store code!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20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20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tutorial will guide you through the basics of using GitHub to manage your code, including creating repositories, committing changes, and pushing updates.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6DDE9-6C9E-B74D-EF90-412664416D7B}"/>
              </a:ext>
            </a:extLst>
          </p:cNvPr>
          <p:cNvSpPr txBox="1"/>
          <p:nvPr/>
        </p:nvSpPr>
        <p:spPr>
          <a:xfrm>
            <a:off x="2144111" y="3429000"/>
            <a:ext cx="904762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/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Before we start 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endParaRPr lang="en-US" sz="1800" kern="100" dirty="0">
              <a:effectLst/>
              <a:latin typeface="Calibri Light" panose="020F03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20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You should:</a:t>
            </a:r>
          </a:p>
          <a:p>
            <a:pPr marL="0" marR="0"/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Calibri Light" panose="020F0302020204030204" pitchFamily="34" charset="0"/>
              <a:buChar char="-"/>
            </a:pPr>
            <a:r>
              <a:rPr lang="en-US" sz="20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Have </a:t>
            </a:r>
            <a:r>
              <a:rPr lang="en-US" sz="2000" u="sng" kern="100" dirty="0">
                <a:solidFill>
                  <a:srgbClr val="467886"/>
                </a:solidFill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git</a:t>
            </a:r>
            <a:r>
              <a:rPr lang="en-US" sz="20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installed locally (Installed by default on most Macs &amp; Linux)</a:t>
            </a:r>
          </a:p>
          <a:p>
            <a:pPr marR="0" lvl="0"/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Calibri Light" panose="020F0302020204030204" pitchFamily="34" charset="0"/>
              <a:buChar char="-"/>
            </a:pPr>
            <a:r>
              <a:rPr lang="en-US" sz="20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Have a GitHub account</a:t>
            </a:r>
          </a:p>
          <a:p>
            <a:pPr marR="0" lvl="0"/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Calibri Light" panose="020F0302020204030204" pitchFamily="34" charset="0"/>
              <a:buChar char="-"/>
            </a:pPr>
            <a:r>
              <a:rPr lang="en-US" sz="20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 able to connect to GitHub from your machine via </a:t>
            </a:r>
            <a:r>
              <a:rPr lang="en-US" sz="2000" u="sng" kern="100" dirty="0">
                <a:solidFill>
                  <a:srgbClr val="467886"/>
                </a:solidFill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SSH</a:t>
            </a:r>
            <a:r>
              <a:rPr lang="en-US" sz="2000" u="sng" kern="100" dirty="0">
                <a:solidFill>
                  <a:srgbClr val="467886"/>
                </a:solidFill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>
              <a:buFont typeface="Calibri Light" panose="020F0302020204030204" pitchFamily="34" charset="0"/>
              <a:buChar char="-"/>
            </a:pPr>
            <a:r>
              <a:rPr lang="en-US" sz="20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Commands to </a:t>
            </a:r>
            <a:r>
              <a:rPr lang="en-US" sz="2000" kern="100" dirty="0"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set up SSH can be found 	</a:t>
            </a:r>
            <a:r>
              <a:rPr lang="en-US" sz="3200" b="1" kern="100" dirty="0"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here</a:t>
            </a:r>
            <a:endParaRPr lang="en-US" sz="32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3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7FAB2DD8-248B-727F-01B5-E20D50AF5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822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428F5-E59B-2856-8BEC-4E093327F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1EF600-8049-DEF2-79F3-0CF36ED6E508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331AB6A8-1D65-BB1E-A91D-2DE149C1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6B64AA-C41D-D033-25FF-D9F4C3B12251}"/>
              </a:ext>
            </a:extLst>
          </p:cNvPr>
          <p:cNvSpPr txBox="1"/>
          <p:nvPr/>
        </p:nvSpPr>
        <p:spPr>
          <a:xfrm>
            <a:off x="874801" y="1208690"/>
            <a:ext cx="10115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Working with Branches: Safely Experimenting without Breaking Main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532F4-9AAA-4DEC-3998-239CB3C4229D}"/>
              </a:ext>
            </a:extLst>
          </p:cNvPr>
          <p:cNvSpPr txBox="1"/>
          <p:nvPr/>
        </p:nvSpPr>
        <p:spPr>
          <a:xfrm>
            <a:off x="1079186" y="1716521"/>
            <a:ext cx="99111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 branch is like a parallel version of your project. It allows you to work on new features or experiments without touching the main codebase (main branch)</a:t>
            </a:r>
            <a:endParaRPr lang="en-US" sz="2000" i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B7BD9-34BE-5458-4897-9F542BF8BA7C}"/>
              </a:ext>
            </a:extLst>
          </p:cNvPr>
          <p:cNvSpPr txBox="1"/>
          <p:nvPr/>
        </p:nvSpPr>
        <p:spPr>
          <a:xfrm>
            <a:off x="2299446" y="2663601"/>
            <a:ext cx="5428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a Branch?</a:t>
            </a:r>
          </a:p>
          <a:p>
            <a:pPr marL="285750" indent="-285750">
              <a:buFontTx/>
              <a:buChar char="-"/>
            </a:pPr>
            <a:r>
              <a:rPr lang="en-US" dirty="0"/>
              <a:t>lightweight, moveable pointer to a commit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Used to isolate work (add new features or fix bugs)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D2422-688C-31A3-C7E8-612183EA1C7D}"/>
              </a:ext>
            </a:extLst>
          </p:cNvPr>
          <p:cNvSpPr txBox="1"/>
          <p:nvPr/>
        </p:nvSpPr>
        <p:spPr>
          <a:xfrm>
            <a:off x="2299446" y="3971929"/>
            <a:ext cx="5456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use branches?</a:t>
            </a:r>
          </a:p>
          <a:p>
            <a:pPr marL="285750" indent="-285750">
              <a:buFontTx/>
              <a:buChar char="-"/>
            </a:pPr>
            <a:r>
              <a:rPr lang="en-US" dirty="0"/>
              <a:t>Keep main branch clean and stable</a:t>
            </a:r>
          </a:p>
          <a:p>
            <a:pPr marL="285750" indent="-285750">
              <a:buFontTx/>
              <a:buChar char="-"/>
            </a:pPr>
            <a:r>
              <a:rPr lang="en-US" dirty="0"/>
              <a:t>Collaborate without stepping on each other’s work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424BBC-A643-7510-265C-DB8ED9837D05}"/>
              </a:ext>
            </a:extLst>
          </p:cNvPr>
          <p:cNvSpPr txBox="1"/>
          <p:nvPr/>
        </p:nvSpPr>
        <p:spPr>
          <a:xfrm>
            <a:off x="2299446" y="5134453"/>
            <a:ext cx="27027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 branch names?</a:t>
            </a:r>
          </a:p>
          <a:p>
            <a:pPr marL="285750" indent="-285750">
              <a:buFontTx/>
              <a:buChar char="-"/>
            </a:pPr>
            <a:r>
              <a:rPr lang="en-US" dirty="0"/>
              <a:t>feature/login-form</a:t>
            </a:r>
          </a:p>
          <a:p>
            <a:pPr marL="285750" indent="-285750">
              <a:buFontTx/>
              <a:buChar char="-"/>
            </a:pPr>
            <a:r>
              <a:rPr lang="en-US" dirty="0"/>
              <a:t>bugfix/typo-in-readme</a:t>
            </a:r>
          </a:p>
          <a:p>
            <a:pPr marL="285750" indent="-285750">
              <a:buFontTx/>
              <a:buChar char="-"/>
            </a:pPr>
            <a:r>
              <a:rPr lang="en-US" dirty="0"/>
              <a:t>dev or test</a:t>
            </a:r>
          </a:p>
        </p:txBody>
      </p:sp>
    </p:spTree>
    <p:extLst>
      <p:ext uri="{BB962C8B-B14F-4D97-AF65-F5344CB8AC3E}">
        <p14:creationId xmlns:p14="http://schemas.microsoft.com/office/powerpoint/2010/main" val="2772219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9F84E-52AC-3291-6D16-E571B368D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E94D66-D998-38A9-24DB-86BA32F6C6C8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57EF0FCD-0F49-06BD-1B57-489F1CDF2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687119-EC4C-F263-BB6B-CA9744F7DEFF}"/>
              </a:ext>
            </a:extLst>
          </p:cNvPr>
          <p:cNvSpPr txBox="1"/>
          <p:nvPr/>
        </p:nvSpPr>
        <p:spPr>
          <a:xfrm>
            <a:off x="874801" y="1208690"/>
            <a:ext cx="10115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Working with Branches: Safely Experimenting without Breaking Main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64D34C-48F3-A30A-E41D-8DB867247D5C}"/>
              </a:ext>
            </a:extLst>
          </p:cNvPr>
          <p:cNvSpPr txBox="1"/>
          <p:nvPr/>
        </p:nvSpPr>
        <p:spPr>
          <a:xfrm>
            <a:off x="1079186" y="1716521"/>
            <a:ext cx="99111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Create and Switch to a new branch:	git checkout –b nameOfBranch</a:t>
            </a:r>
            <a:endParaRPr lang="en-US" sz="2000" i="1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D47AF-A4CA-48B4-AA4A-5818CFD2909B}"/>
              </a:ext>
            </a:extLst>
          </p:cNvPr>
          <p:cNvSpPr txBox="1"/>
          <p:nvPr/>
        </p:nvSpPr>
        <p:spPr>
          <a:xfrm>
            <a:off x="2380129" y="2116631"/>
            <a:ext cx="3005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flag </a:t>
            </a:r>
            <a:r>
              <a:rPr lang="en-US" b="1" dirty="0"/>
              <a:t>-b</a:t>
            </a:r>
            <a:r>
              <a:rPr lang="en-US" dirty="0"/>
              <a:t> creates the branch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checkout</a:t>
            </a:r>
            <a:r>
              <a:rPr lang="en-US" dirty="0"/>
              <a:t> switches to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7029F-F858-52C2-5AFF-A86C6048573D}"/>
              </a:ext>
            </a:extLst>
          </p:cNvPr>
          <p:cNvSpPr txBox="1"/>
          <p:nvPr/>
        </p:nvSpPr>
        <p:spPr>
          <a:xfrm>
            <a:off x="1079185" y="2925211"/>
            <a:ext cx="99111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Make your changes using add and commit</a:t>
            </a:r>
            <a:endParaRPr lang="en-US" sz="2000" i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4010B-6029-AB5D-14B4-4F7A6BB83B1D}"/>
              </a:ext>
            </a:extLst>
          </p:cNvPr>
          <p:cNvSpPr txBox="1"/>
          <p:nvPr/>
        </p:nvSpPr>
        <p:spPr>
          <a:xfrm>
            <a:off x="1079185" y="3442447"/>
            <a:ext cx="99111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Push the branch to GitHub:</a:t>
            </a:r>
            <a:endParaRPr lang="en-US" sz="2000" i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7DE4D-C8E2-80EA-E99C-D15648CFB8C3}"/>
              </a:ext>
            </a:extLst>
          </p:cNvPr>
          <p:cNvSpPr txBox="1"/>
          <p:nvPr/>
        </p:nvSpPr>
        <p:spPr>
          <a:xfrm>
            <a:off x="2380129" y="3842557"/>
            <a:ext cx="86766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Since it is the first time, we must use the –u flag again</a:t>
            </a:r>
          </a:p>
          <a:p>
            <a:r>
              <a:rPr lang="en-US" dirty="0"/>
              <a:t>e.g. 		</a:t>
            </a:r>
            <a:r>
              <a:rPr lang="en-US" b="1" dirty="0"/>
              <a:t>git push –u origin new-feature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In this example now you are working in the branch called new-feature, all changes</a:t>
            </a:r>
          </a:p>
          <a:p>
            <a:r>
              <a:rPr lang="en-US" b="1" dirty="0"/>
              <a:t>are isolated from the main branch until you </a:t>
            </a:r>
            <a:r>
              <a:rPr lang="en-US" b="1" u="sng" dirty="0"/>
              <a:t>merge </a:t>
            </a:r>
            <a:r>
              <a:rPr lang="en-US" b="1" dirty="0"/>
              <a:t>them later. </a:t>
            </a:r>
            <a:endParaRPr lang="en-US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6B2F7-D78D-4B0D-31B0-DE7D33D29E59}"/>
              </a:ext>
            </a:extLst>
          </p:cNvPr>
          <p:cNvSpPr txBox="1"/>
          <p:nvPr/>
        </p:nvSpPr>
        <p:spPr>
          <a:xfrm>
            <a:off x="1287873" y="5768538"/>
            <a:ext cx="10125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*Recommendation: For efficiency - create a branch for individual features or bugs. Following a reasonable number of commits, consider merging into main function. (If working in a group, discuss with team or project owner before merging branches into main. </a:t>
            </a:r>
          </a:p>
        </p:txBody>
      </p:sp>
    </p:spTree>
    <p:extLst>
      <p:ext uri="{BB962C8B-B14F-4D97-AF65-F5344CB8AC3E}">
        <p14:creationId xmlns:p14="http://schemas.microsoft.com/office/powerpoint/2010/main" val="3051668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95E37-4234-09B1-6A1C-78FAB9DB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1389D6-2D6C-8871-83BC-6B31960BF6EF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14B9CCDA-CA7A-6553-89D5-1B82563C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9BA7B2-A7A8-9719-38F4-8FE3E4126692}"/>
              </a:ext>
            </a:extLst>
          </p:cNvPr>
          <p:cNvSpPr txBox="1"/>
          <p:nvPr/>
        </p:nvSpPr>
        <p:spPr>
          <a:xfrm>
            <a:off x="874801" y="1208690"/>
            <a:ext cx="10115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Working with Branches: Safely Experimenting without Breaking Main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9724F-7C7F-CFE5-A08E-02D346709B62}"/>
              </a:ext>
            </a:extLst>
          </p:cNvPr>
          <p:cNvSpPr txBox="1"/>
          <p:nvPr/>
        </p:nvSpPr>
        <p:spPr>
          <a:xfrm>
            <a:off x="1287873" y="1747101"/>
            <a:ext cx="45904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Sample workflow using branches: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6156F54C-4CC3-4A22-E177-D987601FB0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b="1464"/>
          <a:stretch/>
        </p:blipFill>
        <p:spPr>
          <a:xfrm>
            <a:off x="1481364" y="2330883"/>
            <a:ext cx="10037032" cy="1798205"/>
          </a:xfrm>
          <a:prstGeom prst="rect">
            <a:avLst/>
          </a:prstGeom>
        </p:spPr>
      </p:pic>
      <p:pic>
        <p:nvPicPr>
          <p:cNvPr id="15" name="Picture 1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6C40DCB7-16F5-7C09-6AD8-5CA58F235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364" y="4372521"/>
            <a:ext cx="10118192" cy="160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11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2E944-BCBA-075F-00EC-1CA9705B8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151583-DA64-9935-ADB8-B223387726AE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8CBD5FFD-7E85-21DA-E3C4-89FB17CE3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E6DFBA-A35C-F5DF-986C-A22317C329F6}"/>
              </a:ext>
            </a:extLst>
          </p:cNvPr>
          <p:cNvSpPr txBox="1"/>
          <p:nvPr/>
        </p:nvSpPr>
        <p:spPr>
          <a:xfrm>
            <a:off x="874801" y="1208690"/>
            <a:ext cx="10115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Working with Branches: Safely Experimenting without Breaking Main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CC21F-C3F5-E9B0-CD89-3A669131A36B}"/>
              </a:ext>
            </a:extLst>
          </p:cNvPr>
          <p:cNvSpPr txBox="1"/>
          <p:nvPr/>
        </p:nvSpPr>
        <p:spPr>
          <a:xfrm>
            <a:off x="1287873" y="1747101"/>
            <a:ext cx="45904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Sample workflow using branches: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347E7D-7DC2-B304-A8AB-0C45D8843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933" y="3127150"/>
            <a:ext cx="5986462" cy="33830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066AB5-6883-7F02-C23D-D3CDD2D75A30}"/>
              </a:ext>
            </a:extLst>
          </p:cNvPr>
          <p:cNvSpPr txBox="1"/>
          <p:nvPr/>
        </p:nvSpPr>
        <p:spPr>
          <a:xfrm>
            <a:off x="1434953" y="2347067"/>
            <a:ext cx="10864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soon as you push / set up the upstream for this new branch it will appear on your GitHub Remote Repo</a:t>
            </a:r>
          </a:p>
          <a:p>
            <a:r>
              <a:rPr lang="en-US" dirty="0"/>
              <a:t>You may switch between branches remotely through the drop-down menu, and locally with </a:t>
            </a:r>
            <a:r>
              <a:rPr lang="en-US" b="1" dirty="0"/>
              <a:t>git checkout</a:t>
            </a:r>
          </a:p>
        </p:txBody>
      </p:sp>
    </p:spTree>
    <p:extLst>
      <p:ext uri="{BB962C8B-B14F-4D97-AF65-F5344CB8AC3E}">
        <p14:creationId xmlns:p14="http://schemas.microsoft.com/office/powerpoint/2010/main" val="455637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39BCC-A8A4-216B-6035-E0ECF8ED5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0B5333-A4CC-4111-20E2-DF90808FA568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2D1676C3-7632-59F7-FDF7-F4D175A9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AE0469-E1D0-3A5D-94E2-F1D02B6F88D0}"/>
              </a:ext>
            </a:extLst>
          </p:cNvPr>
          <p:cNvSpPr txBox="1"/>
          <p:nvPr/>
        </p:nvSpPr>
        <p:spPr>
          <a:xfrm>
            <a:off x="874801" y="1208690"/>
            <a:ext cx="10115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Working with Branches: Safely Experimenting without Breaking Main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05136B-E499-F86C-FF7D-845B5891A997}"/>
              </a:ext>
            </a:extLst>
          </p:cNvPr>
          <p:cNvSpPr txBox="1"/>
          <p:nvPr/>
        </p:nvSpPr>
        <p:spPr>
          <a:xfrm>
            <a:off x="1287873" y="1747101"/>
            <a:ext cx="45904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Sample workflow using branches: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F926507-1B6A-A6A1-31E9-FC8719CE9B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474" t="16962" r="2182" b="69523"/>
          <a:stretch/>
        </p:blipFill>
        <p:spPr>
          <a:xfrm>
            <a:off x="4710168" y="4224108"/>
            <a:ext cx="2444849" cy="7670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E0152C-A7B8-E951-FE11-F1FC8675E3BD}"/>
              </a:ext>
            </a:extLst>
          </p:cNvPr>
          <p:cNvSpPr txBox="1"/>
          <p:nvPr/>
        </p:nvSpPr>
        <p:spPr>
          <a:xfrm>
            <a:off x="1434953" y="2347067"/>
            <a:ext cx="245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Pull Request / Merges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144CDE-C39C-82FA-7B81-FD3E2FED0F04}"/>
              </a:ext>
            </a:extLst>
          </p:cNvPr>
          <p:cNvSpPr txBox="1"/>
          <p:nvPr/>
        </p:nvSpPr>
        <p:spPr>
          <a:xfrm>
            <a:off x="2285048" y="3054755"/>
            <a:ext cx="8306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pull request is a way to ask “Can we bring the changes from this branch into another one (usually main)</a:t>
            </a:r>
          </a:p>
        </p:txBody>
      </p:sp>
    </p:spTree>
    <p:extLst>
      <p:ext uri="{BB962C8B-B14F-4D97-AF65-F5344CB8AC3E}">
        <p14:creationId xmlns:p14="http://schemas.microsoft.com/office/powerpoint/2010/main" val="3821873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03F6B-467E-FA89-FDB6-DDBF4EBD6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9477C6B-21C6-D5BA-0115-36036783FC07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705CF697-CBE8-DCA2-D3E1-ED80ED74C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1382C4-08B6-CA2C-43A0-213861357139}"/>
              </a:ext>
            </a:extLst>
          </p:cNvPr>
          <p:cNvSpPr txBox="1"/>
          <p:nvPr/>
        </p:nvSpPr>
        <p:spPr>
          <a:xfrm>
            <a:off x="874801" y="1208690"/>
            <a:ext cx="10115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Working with Branches: Safely Experimenting without Breaking Main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D6A06A-8FE4-DF0C-DD7A-A4E69A1B8A24}"/>
              </a:ext>
            </a:extLst>
          </p:cNvPr>
          <p:cNvSpPr txBox="1"/>
          <p:nvPr/>
        </p:nvSpPr>
        <p:spPr>
          <a:xfrm>
            <a:off x="1287873" y="1747101"/>
            <a:ext cx="45904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Sample workflow using branches: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723F4-DCA6-5BB5-3CD8-143D993E150E}"/>
              </a:ext>
            </a:extLst>
          </p:cNvPr>
          <p:cNvSpPr txBox="1"/>
          <p:nvPr/>
        </p:nvSpPr>
        <p:spPr>
          <a:xfrm>
            <a:off x="1434953" y="2347067"/>
            <a:ext cx="245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Pull Request / Merges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704257-0ED5-850A-4BE0-DC99502E46E8}"/>
              </a:ext>
            </a:extLst>
          </p:cNvPr>
          <p:cNvSpPr txBox="1"/>
          <p:nvPr/>
        </p:nvSpPr>
        <p:spPr>
          <a:xfrm>
            <a:off x="874801" y="2747376"/>
            <a:ext cx="1111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may add a description of your changes and if you scroll to the bottom you will be able to review changes between the two merging branches. </a:t>
            </a:r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66D6E79-B247-6C91-02EB-24027924D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580" y="3464294"/>
            <a:ext cx="5958840" cy="320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85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D40A6-3282-F090-35E2-992EDBB6B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694EEA-F6D4-96AD-B0B2-E327B253506F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C633D0ED-3B6C-372C-F776-15E64158D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639A2F-4DBD-0FFD-BD7F-70EDE9A512DD}"/>
              </a:ext>
            </a:extLst>
          </p:cNvPr>
          <p:cNvSpPr txBox="1"/>
          <p:nvPr/>
        </p:nvSpPr>
        <p:spPr>
          <a:xfrm>
            <a:off x="874801" y="1208690"/>
            <a:ext cx="10115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Working with Branches: Safely Experimenting without Breaking Main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5927D7-4EA4-6AC9-9ED2-CEA0E7896712}"/>
              </a:ext>
            </a:extLst>
          </p:cNvPr>
          <p:cNvSpPr txBox="1"/>
          <p:nvPr/>
        </p:nvSpPr>
        <p:spPr>
          <a:xfrm>
            <a:off x="1287873" y="1747101"/>
            <a:ext cx="45904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Merging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20D57-6390-0823-A8C6-4083BA3B7544}"/>
              </a:ext>
            </a:extLst>
          </p:cNvPr>
          <p:cNvSpPr txBox="1"/>
          <p:nvPr/>
        </p:nvSpPr>
        <p:spPr>
          <a:xfrm>
            <a:off x="1434953" y="2347067"/>
            <a:ext cx="245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Pull Request / Merges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7735A-6D49-BA38-64C1-259BBA1BDDBE}"/>
              </a:ext>
            </a:extLst>
          </p:cNvPr>
          <p:cNvSpPr txBox="1"/>
          <p:nvPr/>
        </p:nvSpPr>
        <p:spPr>
          <a:xfrm>
            <a:off x="874801" y="2747376"/>
            <a:ext cx="11118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pull request is created, depending on project settings, the project/Repo owner can merge the pull request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E42ED9-B7BC-01AB-3125-F6B1A2B6C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540" y="3285787"/>
            <a:ext cx="5836920" cy="331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7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1661E-9AEC-BC9A-011C-6A23B00C7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A5B04E-141F-3749-4DED-5F6CC3D0A03A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2EF38779-9B50-4718-C1DF-E884861C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E5179-A78B-D65A-8D21-397B6B7F64CF}"/>
              </a:ext>
            </a:extLst>
          </p:cNvPr>
          <p:cNvSpPr txBox="1"/>
          <p:nvPr/>
        </p:nvSpPr>
        <p:spPr>
          <a:xfrm>
            <a:off x="874801" y="1208690"/>
            <a:ext cx="10115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Working with Branches: Safely Experimenting without Breaking Main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C529B-4952-B7B8-0BA6-54CBD9595244}"/>
              </a:ext>
            </a:extLst>
          </p:cNvPr>
          <p:cNvSpPr txBox="1"/>
          <p:nvPr/>
        </p:nvSpPr>
        <p:spPr>
          <a:xfrm>
            <a:off x="1287873" y="1747101"/>
            <a:ext cx="45904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Merging</a:t>
            </a:r>
            <a:endParaRPr lang="en-US" sz="2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4A377-18C7-41DA-32E7-60863043B12B}"/>
              </a:ext>
            </a:extLst>
          </p:cNvPr>
          <p:cNvSpPr txBox="1"/>
          <p:nvPr/>
        </p:nvSpPr>
        <p:spPr>
          <a:xfrm>
            <a:off x="1434953" y="2347067"/>
            <a:ext cx="245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Pull Request / Merges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84196A-B5AC-B2FA-8970-41F12BDEB85C}"/>
              </a:ext>
            </a:extLst>
          </p:cNvPr>
          <p:cNvSpPr txBox="1"/>
          <p:nvPr/>
        </p:nvSpPr>
        <p:spPr>
          <a:xfrm>
            <a:off x="874801" y="2747376"/>
            <a:ext cx="11118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the pull request is merged, you may safely delete the feature branch.  </a:t>
            </a:r>
          </a:p>
        </p:txBody>
      </p:sp>
      <p:pic>
        <p:nvPicPr>
          <p:cNvPr id="8" name="Picture 7" descr="A black and white sign with white text&#10;&#10;AI-generated content may be incorrect.">
            <a:extLst>
              <a:ext uri="{FF2B5EF4-FFF2-40B4-BE49-F238E27FC236}">
                <a16:creationId xmlns:a16="http://schemas.microsoft.com/office/drawing/2014/main" id="{E3F55329-D7F9-79CE-C13F-6EEE32005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629" y="3125266"/>
            <a:ext cx="6943081" cy="9387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624DF8-A6FF-816E-0974-E321F709E7AF}"/>
              </a:ext>
            </a:extLst>
          </p:cNvPr>
          <p:cNvSpPr txBox="1"/>
          <p:nvPr/>
        </p:nvSpPr>
        <p:spPr>
          <a:xfrm>
            <a:off x="718673" y="4646160"/>
            <a:ext cx="4428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Locally,  checkout to the main branch, </a:t>
            </a:r>
            <a:r>
              <a:rPr lang="en-US" u="sng" dirty="0"/>
              <a:t>PULL</a:t>
            </a:r>
            <a:r>
              <a:rPr lang="en-US" dirty="0"/>
              <a:t> the changes from the remote main branch which is currently the most </a:t>
            </a:r>
          </a:p>
          <a:p>
            <a:r>
              <a:rPr lang="en-US" dirty="0"/>
              <a:t>up-to-date at this point.  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608A90-6C77-1D4F-25C8-5626BD3A2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392" y="4208930"/>
            <a:ext cx="4619681" cy="24814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450021-705C-5460-5003-3C831D0F195E}"/>
              </a:ext>
            </a:extLst>
          </p:cNvPr>
          <p:cNvCxnSpPr>
            <a:cxnSpLocks/>
          </p:cNvCxnSpPr>
          <p:nvPr/>
        </p:nvCxnSpPr>
        <p:spPr>
          <a:xfrm flipH="1" flipV="1">
            <a:off x="9256395" y="4289619"/>
            <a:ext cx="893445" cy="1757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15B0869-EAAD-6509-7AC2-270D7DBEC2C6}"/>
              </a:ext>
            </a:extLst>
          </p:cNvPr>
          <p:cNvSpPr txBox="1"/>
          <p:nvPr/>
        </p:nvSpPr>
        <p:spPr>
          <a:xfrm>
            <a:off x="10149840" y="4302674"/>
            <a:ext cx="1315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switch to main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CC1C93-B462-5259-2A71-4500F5AD365F}"/>
              </a:ext>
            </a:extLst>
          </p:cNvPr>
          <p:cNvCxnSpPr>
            <a:cxnSpLocks/>
          </p:cNvCxnSpPr>
          <p:nvPr/>
        </p:nvCxnSpPr>
        <p:spPr>
          <a:xfrm flipH="1" flipV="1">
            <a:off x="9043987" y="4729287"/>
            <a:ext cx="893445" cy="1757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F4D3474-B8F7-B553-ECE2-263909336599}"/>
              </a:ext>
            </a:extLst>
          </p:cNvPr>
          <p:cNvSpPr txBox="1"/>
          <p:nvPr/>
        </p:nvSpPr>
        <p:spPr>
          <a:xfrm>
            <a:off x="9937432" y="4661859"/>
            <a:ext cx="2166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pull changes from remote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3AF242-1E84-C616-4B13-6C67F842EBA7}"/>
              </a:ext>
            </a:extLst>
          </p:cNvPr>
          <p:cNvCxnSpPr>
            <a:cxnSpLocks/>
          </p:cNvCxnSpPr>
          <p:nvPr/>
        </p:nvCxnSpPr>
        <p:spPr>
          <a:xfrm flipH="1" flipV="1">
            <a:off x="9767073" y="6091359"/>
            <a:ext cx="706963" cy="642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DB3BF0A-A583-8F58-3F73-19D868FAFCF5}"/>
              </a:ext>
            </a:extLst>
          </p:cNvPr>
          <p:cNvSpPr txBox="1"/>
          <p:nvPr/>
        </p:nvSpPr>
        <p:spPr>
          <a:xfrm>
            <a:off x="10533412" y="5969591"/>
            <a:ext cx="1276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Delete branch</a:t>
            </a:r>
          </a:p>
        </p:txBody>
      </p:sp>
    </p:spTree>
    <p:extLst>
      <p:ext uri="{BB962C8B-B14F-4D97-AF65-F5344CB8AC3E}">
        <p14:creationId xmlns:p14="http://schemas.microsoft.com/office/powerpoint/2010/main" val="2889427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089B0-8C97-6C13-E27A-FBDECAB00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CC15B7-5AF4-DB3D-50E7-E02A56C6260E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0FF4CD8A-5523-097F-3522-82DDCA56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/webdev - 777 contributions in the last year Contribution settings Feb Mar Apr May Jun Jul Aug Sep Oct Nov Dec Mon Wed Fri Learn how we count contributions Less More">
            <a:extLst>
              <a:ext uri="{FF2B5EF4-FFF2-40B4-BE49-F238E27FC236}">
                <a16:creationId xmlns:a16="http://schemas.microsoft.com/office/drawing/2014/main" id="{9138533B-238C-0581-6FFF-E55BA476D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99" y="3933325"/>
            <a:ext cx="7468091" cy="275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D7C881-F95C-DBB7-B26C-B48A110D72F2}"/>
              </a:ext>
            </a:extLst>
          </p:cNvPr>
          <p:cNvSpPr txBox="1"/>
          <p:nvPr/>
        </p:nvSpPr>
        <p:spPr>
          <a:xfrm>
            <a:off x="826576" y="1381424"/>
            <a:ext cx="4747646" cy="2406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GitHub is more than just a code storage tool</a:t>
            </a:r>
          </a:p>
          <a:p>
            <a:pPr>
              <a:lnSpc>
                <a:spcPct val="150000"/>
              </a:lnSpc>
            </a:pPr>
            <a:r>
              <a:rPr lang="en-US" b="1" dirty="0"/>
              <a:t>It’s a platform for: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/>
              <a:t>Version control and collaboration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/>
              <a:t>Safely experimenting with branches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/>
              <a:t>Submitting and reviewing code changes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/>
              <a:t>Tracking your progress and history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17F78-7E5C-89BA-5418-902269D7E3CA}"/>
              </a:ext>
            </a:extLst>
          </p:cNvPr>
          <p:cNvSpPr txBox="1"/>
          <p:nvPr/>
        </p:nvSpPr>
        <p:spPr>
          <a:xfrm>
            <a:off x="6248400" y="1381424"/>
            <a:ext cx="5777345" cy="207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GitHub profile is a public portfolio: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/>
              <a:t>Shows employers your projects, activity, and contributions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/>
              <a:t>Demonstrates real-world development practices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200" b="1" i="1" dirty="0"/>
              <a:t>Each push is a receipt of what you’ve built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6DB9D2-3B14-8C7B-C00B-E5D03770A4CE}"/>
              </a:ext>
            </a:extLst>
          </p:cNvPr>
          <p:cNvCxnSpPr>
            <a:cxnSpLocks/>
          </p:cNvCxnSpPr>
          <p:nvPr/>
        </p:nvCxnSpPr>
        <p:spPr>
          <a:xfrm>
            <a:off x="6720243" y="3530949"/>
            <a:ext cx="1038302" cy="11380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C4CFEB-C797-53CC-7DD3-F51D2069C88D}"/>
              </a:ext>
            </a:extLst>
          </p:cNvPr>
          <p:cNvCxnSpPr>
            <a:cxnSpLocks/>
          </p:cNvCxnSpPr>
          <p:nvPr/>
        </p:nvCxnSpPr>
        <p:spPr>
          <a:xfrm flipH="1">
            <a:off x="10668490" y="3524194"/>
            <a:ext cx="1095656" cy="12971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411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75966B-0ECE-B0A7-BDED-B257DBB20325}"/>
              </a:ext>
            </a:extLst>
          </p:cNvPr>
          <p:cNvSpPr txBox="1"/>
          <p:nvPr/>
        </p:nvSpPr>
        <p:spPr>
          <a:xfrm>
            <a:off x="1287873" y="38452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Some basic terms to be familiar with:</a:t>
            </a:r>
            <a:endParaRPr lang="en-US" sz="2000" kern="100" dirty="0">
              <a:effectLst/>
              <a:latin typeface="Century Gothic" panose="020B0502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08D3E1-93E2-DB80-CE1A-93115AE9126A}"/>
              </a:ext>
            </a:extLst>
          </p:cNvPr>
          <p:cNvSpPr txBox="1"/>
          <p:nvPr/>
        </p:nvSpPr>
        <p:spPr>
          <a:xfrm>
            <a:off x="1676400" y="1116155"/>
            <a:ext cx="883920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800" u="sng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Repository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Calibri Light" panose="020F0302020204030204" pitchFamily="34" charset="0"/>
                <a:sym typeface="Wingdings" pitchFamily="2" charset="2"/>
              </a:rPr>
              <a:t>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repository or (repo) is a storage location for your code and its version history. It contains all project files and their version history, allowing for collaboration and tracking changes over time. </a:t>
            </a:r>
          </a:p>
          <a:p>
            <a:pPr marL="0" marR="0"/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800" u="sng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Commit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Calibri Light" panose="020F0302020204030204" pitchFamily="34" charset="0"/>
                <a:sym typeface="Wingdings" pitchFamily="2" charset="2"/>
              </a:rPr>
              <a:t>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commit is a snapshot of the changes made to files in a repo. Each commit includes a unique identifier and message describing the changes. </a:t>
            </a:r>
          </a:p>
          <a:p>
            <a:pPr marL="0" marR="0"/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800" u="sng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Push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Calibri Light" panose="020F0302020204030204" pitchFamily="34" charset="0"/>
                <a:sym typeface="Wingdings" pitchFamily="2" charset="2"/>
              </a:rPr>
              <a:t>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Pushing means </a:t>
            </a:r>
            <a:r>
              <a:rPr lang="en-US" sz="1800" i="1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uploading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local repository changes to a remote repository on GitHub, making them available to others. </a:t>
            </a:r>
          </a:p>
          <a:p>
            <a:pPr marL="0" marR="0"/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800" u="sng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Clone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Calibri Light" panose="020F0302020204030204" pitchFamily="34" charset="0"/>
                <a:sym typeface="Wingdings" pitchFamily="2" charset="2"/>
              </a:rPr>
              <a:t>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Cloning creates a local copy of a remote repository, allowing you to work on the project on your machine / offline. </a:t>
            </a:r>
          </a:p>
          <a:p>
            <a:pPr marL="0" marR="0"/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1800" u="sng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Branch 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Calibri Light" panose="020F0302020204030204" pitchFamily="34" charset="0"/>
                <a:sym typeface="Wingdings" pitchFamily="2" charset="2"/>
              </a:rPr>
              <a:t>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branch is an independent line of development within a repository, used for working on new features without affecting the </a:t>
            </a:r>
            <a:r>
              <a:rPr lang="en-US" sz="1800" i="1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main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codebase. 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FD9BF2DB-8529-791F-23ED-752ABE8BC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858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6BC18A-979D-B570-D3A1-9EAE95276D36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93DD8-F50C-70FF-BE7B-01F61DD87A08}"/>
              </a:ext>
            </a:extLst>
          </p:cNvPr>
          <p:cNvSpPr txBox="1"/>
          <p:nvPr/>
        </p:nvSpPr>
        <p:spPr>
          <a:xfrm>
            <a:off x="1532860" y="123071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Step 1. Sign in or Create an account on </a:t>
            </a:r>
            <a:r>
              <a:rPr lang="en-US" sz="2000" u="sng" dirty="0">
                <a:solidFill>
                  <a:srgbClr val="467886"/>
                </a:solidFill>
                <a:effectLst/>
                <a:latin typeface="Calibri Light" panose="020F0302020204030204" pitchFamily="34" charset="0"/>
                <a:ea typeface="Aptos" panose="020B0004020202020204" pitchFamily="34" charset="0"/>
                <a:cs typeface="Calibri Light" panose="020F0302020204030204" pitchFamily="34" charset="0"/>
                <a:hlinkClick r:id="rId2"/>
              </a:rPr>
              <a:t>GitHub</a:t>
            </a:r>
            <a:r>
              <a:rPr lang="en-US" sz="20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8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EC322DC3-D6E7-958A-2FD4-AE23E7133B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527" y="1969176"/>
            <a:ext cx="3743333" cy="3955721"/>
          </a:xfrm>
          <a:prstGeom prst="rect">
            <a:avLst/>
          </a:prstGeom>
        </p:spPr>
      </p:pic>
      <p:pic>
        <p:nvPicPr>
          <p:cNvPr id="10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4E480CBE-2D6B-0AF7-AC81-7C4B286CB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94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3138B-3DBF-23F1-8B50-96AD672A2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FE602D-4B3C-1492-4839-ED5E8DF4B4DD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05044-9B47-3755-D0A2-1787AE85FB7A}"/>
              </a:ext>
            </a:extLst>
          </p:cNvPr>
          <p:cNvSpPr txBox="1"/>
          <p:nvPr/>
        </p:nvSpPr>
        <p:spPr>
          <a:xfrm>
            <a:off x="1532859" y="1230710"/>
            <a:ext cx="89354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tabLst>
                <a:tab pos="616585" algn="l"/>
              </a:tabLst>
            </a:pPr>
            <a:r>
              <a:rPr lang="en-US" sz="20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Step 2. Create a new remote repository by clicking on ‘New’ either from the ‘Dashboard’ or from ‘Your Repositories’ tabs </a:t>
            </a:r>
          </a:p>
        </p:txBody>
      </p:sp>
      <p:pic>
        <p:nvPicPr>
          <p:cNvPr id="2" name="Picture 1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AF974ED0-A2EA-D324-EABF-23FBBA895E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73" y="2276952"/>
            <a:ext cx="3532375" cy="252683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0BB48F-7507-A03F-04C8-D2A11183B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413" y="2250468"/>
            <a:ext cx="6975170" cy="2553323"/>
          </a:xfrm>
          <a:prstGeom prst="rect">
            <a:avLst/>
          </a:prstGeom>
        </p:spPr>
      </p:pic>
      <p:pic>
        <p:nvPicPr>
          <p:cNvPr id="7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C7F6CB16-3736-ECF2-DA5A-59E00CED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826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D264F-93B8-DDE8-E55A-75FDB1D61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12C8AE-FD81-DDCE-F623-3026517A2B2D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8EEC1-3EBF-BAB9-91B2-F73B7E48B652}"/>
              </a:ext>
            </a:extLst>
          </p:cNvPr>
          <p:cNvSpPr txBox="1"/>
          <p:nvPr/>
        </p:nvSpPr>
        <p:spPr>
          <a:xfrm>
            <a:off x="1532859" y="1076667"/>
            <a:ext cx="89354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tabLst>
                <a:tab pos="616585" algn="l"/>
              </a:tabLst>
            </a:pPr>
            <a:r>
              <a:rPr lang="en-US" sz="20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Step 3. Naming your repository and setting its permissions. </a:t>
            </a:r>
          </a:p>
          <a:p>
            <a:pPr marL="0" marR="0">
              <a:tabLst>
                <a:tab pos="616585" algn="l"/>
              </a:tabLst>
            </a:pPr>
            <a:r>
              <a:rPr lang="en-US" sz="20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You can think of repositories as folders that will contain your code/files, but additionally to being on your computer, it will also be on an online platform.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175546E-CCF2-0739-D3DF-B9E41B97C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350" y="2179796"/>
            <a:ext cx="3538250" cy="4598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53B4EC-661B-30E1-9480-35C33A497F68}"/>
              </a:ext>
            </a:extLst>
          </p:cNvPr>
          <p:cNvSpPr txBox="1"/>
          <p:nvPr/>
        </p:nvSpPr>
        <p:spPr>
          <a:xfrm>
            <a:off x="5391807" y="2440707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buFont typeface="Calibri Light" panose="020F0302020204030204" pitchFamily="34" charset="0"/>
              <a:buChar char="-"/>
              <a:tabLst>
                <a:tab pos="616585" algn="l"/>
              </a:tabLs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Make sure to name your repository something meaningful that describes your project. </a:t>
            </a:r>
            <a:endParaRPr lang="en-US" sz="1600" kern="100" dirty="0">
              <a:effectLst/>
              <a:latin typeface="Calibri Light" panose="020F0302020204030204" pitchFamily="34" charset="0"/>
              <a:ea typeface="Aptos" panose="020B0004020202020204" pitchFamily="34" charset="0"/>
              <a:cs typeface="Calibri Light" panose="020F0302020204030204" pitchFamily="34" charset="0"/>
            </a:endParaRPr>
          </a:p>
          <a:p>
            <a:pPr marL="457200" marR="0">
              <a:tabLst>
                <a:tab pos="616585" algn="l"/>
              </a:tabLs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 </a:t>
            </a:r>
            <a:endParaRPr lang="en-US" sz="1600" kern="100" dirty="0">
              <a:effectLst/>
              <a:latin typeface="Calibri Light" panose="020F0302020204030204" pitchFamily="34" charset="0"/>
              <a:ea typeface="Aptos" panose="020B0004020202020204" pitchFamily="34" charset="0"/>
              <a:cs typeface="Calibri Light" panose="020F0302020204030204" pitchFamily="34" charset="0"/>
            </a:endParaRPr>
          </a:p>
          <a:p>
            <a:pPr marL="342900" marR="0" lvl="0" indent="-342900">
              <a:buFont typeface="Calibri Light" panose="020F0302020204030204" pitchFamily="34" charset="0"/>
              <a:buChar char="-"/>
              <a:tabLst>
                <a:tab pos="616585" algn="l"/>
              </a:tabLs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Set the visibility- public repos can be found and accessed by anyone. Private repos can only be seen by you and any collaborators. </a:t>
            </a:r>
            <a:endParaRPr lang="en-US" sz="1600" kern="100" dirty="0">
              <a:effectLst/>
              <a:latin typeface="Calibri Light" panose="020F0302020204030204" pitchFamily="34" charset="0"/>
              <a:ea typeface="Aptos" panose="020B0004020202020204" pitchFamily="34" charset="0"/>
              <a:cs typeface="Calibri Light" panose="020F0302020204030204" pitchFamily="34" charset="0"/>
            </a:endParaRPr>
          </a:p>
          <a:p>
            <a:pPr marL="0" marR="0">
              <a:tabLst>
                <a:tab pos="616585" algn="l"/>
              </a:tabLs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 </a:t>
            </a:r>
            <a:endParaRPr lang="en-US" sz="1600" kern="100" dirty="0">
              <a:effectLst/>
              <a:latin typeface="Calibri Light" panose="020F0302020204030204" pitchFamily="34" charset="0"/>
              <a:ea typeface="Aptos" panose="020B0004020202020204" pitchFamily="34" charset="0"/>
              <a:cs typeface="Calibri Light" panose="020F0302020204030204" pitchFamily="34" charset="0"/>
            </a:endParaRPr>
          </a:p>
          <a:p>
            <a:pPr marL="342900" marR="0" lvl="0" indent="-342900">
              <a:buFont typeface="Calibri Light" panose="020F0302020204030204" pitchFamily="34" charset="0"/>
              <a:buChar char="-"/>
              <a:tabLst>
                <a:tab pos="616585" algn="l"/>
              </a:tabLs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It is good practice to add a README file especially if it is a big project. Here you can include a well-formatted description of your project such as how other developers can run it, the project’s purpose, how users can utilize the project, etc.</a:t>
            </a:r>
            <a:endParaRPr lang="en-US" sz="1600" kern="100" dirty="0">
              <a:effectLst/>
              <a:latin typeface="Calibri Light" panose="020F0302020204030204" pitchFamily="34" charset="0"/>
              <a:ea typeface="Aptos" panose="020B0004020202020204" pitchFamily="34" charset="0"/>
              <a:cs typeface="Calibri Light" panose="020F0302020204030204" pitchFamily="34" charset="0"/>
            </a:endParaRPr>
          </a:p>
          <a:p>
            <a:pPr marL="457200" marR="0">
              <a:tabLst>
                <a:tab pos="616585" algn="l"/>
              </a:tabLs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 </a:t>
            </a:r>
            <a:endParaRPr lang="en-US" sz="1600" kern="100" dirty="0">
              <a:effectLst/>
              <a:latin typeface="Calibri Light" panose="020F0302020204030204" pitchFamily="34" charset="0"/>
              <a:ea typeface="Aptos" panose="020B0004020202020204" pitchFamily="34" charset="0"/>
              <a:cs typeface="Calibri Light" panose="020F0302020204030204" pitchFamily="34" charset="0"/>
            </a:endParaRPr>
          </a:p>
          <a:p>
            <a:pPr marL="457200" marR="0">
              <a:tabLst>
                <a:tab pos="616585" algn="l"/>
              </a:tabLs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 </a:t>
            </a:r>
            <a:endParaRPr lang="en-US" sz="1600" kern="100" dirty="0">
              <a:effectLst/>
              <a:latin typeface="Calibri Light" panose="020F0302020204030204" pitchFamily="34" charset="0"/>
              <a:ea typeface="Aptos" panose="020B0004020202020204" pitchFamily="34" charset="0"/>
              <a:cs typeface="Calibri Light" panose="020F0302020204030204" pitchFamily="34" charset="0"/>
            </a:endParaRPr>
          </a:p>
          <a:p>
            <a:pPr marL="342900" marR="0" lvl="0" indent="-342900">
              <a:buFont typeface="Calibri Light" panose="020F0302020204030204" pitchFamily="34" charset="0"/>
              <a:buChar char="-"/>
              <a:tabLst>
                <a:tab pos="616585" algn="l"/>
              </a:tabLs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Once finished, press ‘Create repository’ </a:t>
            </a:r>
            <a:endParaRPr lang="en-US" sz="1600" kern="100" dirty="0">
              <a:effectLst/>
              <a:latin typeface="Calibri Light" panose="020F0302020204030204" pitchFamily="34" charset="0"/>
              <a:ea typeface="Aptos" panose="020B0004020202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0C876866-9680-9553-9F11-026803EF3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203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6A242-EE16-D461-1A52-257FFC78B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B57C4F-ABF3-CE5B-20D0-49BAB96059EA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D9CCE-1496-9A87-3011-E8C5A22D7AAE}"/>
              </a:ext>
            </a:extLst>
          </p:cNvPr>
          <p:cNvSpPr txBox="1"/>
          <p:nvPr/>
        </p:nvSpPr>
        <p:spPr>
          <a:xfrm>
            <a:off x="718199" y="1079737"/>
            <a:ext cx="104594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tabLst>
                <a:tab pos="616585" algn="l"/>
              </a:tabLst>
            </a:pPr>
            <a:r>
              <a:rPr lang="en-US" sz="20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Step 4. Connecting this remote repository to a local repository. (We should have SSH set up by now)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CF48628-BABF-31F2-677A-A645A23E34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99" y="1751004"/>
            <a:ext cx="6467384" cy="4230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47E248-2EAF-FB65-3B3E-9E45AFC2989D}"/>
              </a:ext>
            </a:extLst>
          </p:cNvPr>
          <p:cNvSpPr txBox="1"/>
          <p:nvPr/>
        </p:nvSpPr>
        <p:spPr>
          <a:xfrm>
            <a:off x="7185583" y="1643896"/>
            <a:ext cx="471212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tabLst>
                <a:tab pos="616585" algn="l"/>
              </a:tabLs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Here you have </a:t>
            </a:r>
            <a:r>
              <a:rPr lang="en-US" kern="100" dirty="0"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options:</a:t>
            </a:r>
          </a:p>
          <a:p>
            <a:pPr marL="0" marR="0">
              <a:tabLst>
                <a:tab pos="616585" algn="l"/>
              </a:tabLst>
            </a:pPr>
            <a:endParaRPr lang="en-US" kern="100" dirty="0">
              <a:latin typeface="Calibri Light" panose="020F03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Calibri Light" panose="020F0302020204030204" pitchFamily="34" charset="0"/>
              <a:buChar char="-"/>
              <a:tabLst>
                <a:tab pos="616585" algn="l"/>
              </a:tabLs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Option (1) </a:t>
            </a:r>
            <a:r>
              <a:rPr lang="en-US" kern="100" dirty="0"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Y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 can </a:t>
            </a:r>
            <a:r>
              <a:rPr lang="en-US" sz="1800" u="sng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clone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this new empty repo locally, opening your terminal and in your desired directory and using the </a:t>
            </a:r>
            <a:r>
              <a:rPr lang="en-US" sz="1800" u="sng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Git SSH remote URL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R="0" lvl="0">
              <a:tabLst>
                <a:tab pos="616585" algn="l"/>
              </a:tabLst>
            </a:pPr>
            <a:b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en-US" sz="1800" kern="100" dirty="0">
                <a:effectLst/>
                <a:latin typeface="American Typewriter Condensed" panose="02090606020004020304" pitchFamily="18" charset="77"/>
                <a:ea typeface="Aptos" panose="020B0004020202020204" pitchFamily="34" charset="0"/>
                <a:cs typeface="Times New Roman" panose="02020603050405020304" pitchFamily="18" charset="0"/>
              </a:rPr>
              <a:t>git clone git@github.com:yourusername/my-	new-repo.git</a:t>
            </a:r>
          </a:p>
          <a:p>
            <a:pPr marL="342900" marR="0" lvl="0" indent="-342900">
              <a:buFont typeface="Calibri Light" panose="020F0302020204030204" pitchFamily="34" charset="0"/>
              <a:buChar char="-"/>
              <a:tabLst>
                <a:tab pos="616585" algn="l"/>
              </a:tabLst>
            </a:pPr>
            <a:endParaRPr lang="en-US" kern="100" dirty="0">
              <a:latin typeface="Calibri Light" panose="020F03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Calibri Light" panose="020F0302020204030204" pitchFamily="34" charset="0"/>
              <a:buChar char="-"/>
              <a:tabLst>
                <a:tab pos="616585" algn="l"/>
              </a:tabLs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Option (2) </a:t>
            </a:r>
            <a:r>
              <a:rPr lang="en-US" kern="100" dirty="0"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nitializes a brand-new Git repo locally and then connects it to a remote repository on GitHub.  </a:t>
            </a:r>
          </a:p>
          <a:p>
            <a:pPr marR="0" lvl="0">
              <a:tabLst>
                <a:tab pos="616585" algn="l"/>
              </a:tabLst>
            </a:pP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Calibri Light" panose="020F0302020204030204" pitchFamily="34" charset="0"/>
              <a:buChar char="-"/>
              <a:tabLst>
                <a:tab pos="616585" algn="l"/>
              </a:tabLs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Option (3) Assumes a Git repo has already been initialized locally and contains some commits. </a:t>
            </a:r>
            <a:endParaRPr lang="en-US" kern="100" dirty="0">
              <a:latin typeface="Calibri Light" panose="020F03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134AB519-A7BF-1EC1-4D91-77198970F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002F62-D821-B1FC-BE12-42DC632CD740}"/>
              </a:ext>
            </a:extLst>
          </p:cNvPr>
          <p:cNvSpPr txBox="1"/>
          <p:nvPr/>
        </p:nvSpPr>
        <p:spPr>
          <a:xfrm>
            <a:off x="5947921" y="6393816"/>
            <a:ext cx="4712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tabLst>
                <a:tab pos="616585" algn="l"/>
              </a:tabLs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will go over </a:t>
            </a:r>
            <a:r>
              <a:rPr lang="en-US" kern="100" dirty="0"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ption (1) in th</a:t>
            </a:r>
            <a:r>
              <a:rPr lang="en-US" kern="100" dirty="0"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 next few slides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397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393E9-B4B6-18BA-0977-7B9D487BC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7D798E-699D-3C24-FA43-43F57032DD73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CBBA1717-1578-8878-74AE-913DE24C4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706C0-2706-B9FC-28F1-2C26F0CCE607}"/>
              </a:ext>
            </a:extLst>
          </p:cNvPr>
          <p:cNvSpPr txBox="1"/>
          <p:nvPr/>
        </p:nvSpPr>
        <p:spPr>
          <a:xfrm>
            <a:off x="1438266" y="1050790"/>
            <a:ext cx="8935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tabLst>
                <a:tab pos="616585" algn="l"/>
              </a:tabLst>
            </a:pPr>
            <a:r>
              <a:rPr lang="en-US" sz="20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Option 1: Cloning the repo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3E864CC-1264-E5CD-C1A2-FFF3073603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" t="35634" b="43967"/>
          <a:stretch/>
        </p:blipFill>
        <p:spPr>
          <a:xfrm>
            <a:off x="604345" y="2185276"/>
            <a:ext cx="9608601" cy="1311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72A967-328A-77B3-C235-70EACD968C05}"/>
              </a:ext>
            </a:extLst>
          </p:cNvPr>
          <p:cNvSpPr txBox="1"/>
          <p:nvPr/>
        </p:nvSpPr>
        <p:spPr>
          <a:xfrm>
            <a:off x="604345" y="1626730"/>
            <a:ext cx="365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tabLst>
                <a:tab pos="616585" algn="l"/>
              </a:tabLs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 Copy the SSH Remote URL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799CC4-EEC9-5ECD-2594-6CFEF5697ECD}"/>
              </a:ext>
            </a:extLst>
          </p:cNvPr>
          <p:cNvCxnSpPr>
            <a:cxnSpLocks/>
          </p:cNvCxnSpPr>
          <p:nvPr/>
        </p:nvCxnSpPr>
        <p:spPr>
          <a:xfrm>
            <a:off x="8577330" y="1626730"/>
            <a:ext cx="1171977" cy="10134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19D122-172F-46B2-8BD4-F9875A29C878}"/>
              </a:ext>
            </a:extLst>
          </p:cNvPr>
          <p:cNvSpPr txBox="1"/>
          <p:nvPr/>
        </p:nvSpPr>
        <p:spPr>
          <a:xfrm>
            <a:off x="604345" y="3685814"/>
            <a:ext cx="10703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tabLst>
                <a:tab pos="616585" algn="l"/>
              </a:tabLs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 from the repo’s Code screen, press on the green ”Code” button 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  <a:sym typeface="Wingdings" pitchFamily="2" charset="2"/>
              </a:rPr>
              <a:t> SSH  Copy the SSH Remote URL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E7A8B0-7907-9092-C0F4-1BDAFFC7DE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0108"/>
          <a:stretch/>
        </p:blipFill>
        <p:spPr>
          <a:xfrm>
            <a:off x="604345" y="4230976"/>
            <a:ext cx="5216906" cy="247395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B3BF51-D801-56B2-A72C-FD960E5BAC9C}"/>
              </a:ext>
            </a:extLst>
          </p:cNvPr>
          <p:cNvCxnSpPr>
            <a:cxnSpLocks/>
          </p:cNvCxnSpPr>
          <p:nvPr/>
        </p:nvCxnSpPr>
        <p:spPr>
          <a:xfrm flipH="1">
            <a:off x="5374287" y="4468969"/>
            <a:ext cx="663852" cy="4486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292E32-4307-4BB0-3650-7DB191BD28DA}"/>
              </a:ext>
            </a:extLst>
          </p:cNvPr>
          <p:cNvCxnSpPr>
            <a:cxnSpLocks/>
          </p:cNvCxnSpPr>
          <p:nvPr/>
        </p:nvCxnSpPr>
        <p:spPr>
          <a:xfrm flipH="1">
            <a:off x="5706213" y="5622601"/>
            <a:ext cx="663852" cy="4486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882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C1CC0-7053-7801-EA45-0DE8294B0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6252B8-7FC1-683D-452D-4028AC62C4F7}"/>
              </a:ext>
            </a:extLst>
          </p:cNvPr>
          <p:cNvSpPr txBox="1"/>
          <p:nvPr/>
        </p:nvSpPr>
        <p:spPr>
          <a:xfrm>
            <a:off x="1287873" y="4306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2400" kern="100" dirty="0">
                <a:effectLst/>
                <a:latin typeface="Century Gothic" panose="020B050202020202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Getting started with GitHub: 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7DCAFFA4-36CE-A55E-2A09-493A0347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8690" cy="120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00B6BA-5094-9F7D-2534-8CE8F297B5DB}"/>
              </a:ext>
            </a:extLst>
          </p:cNvPr>
          <p:cNvSpPr txBox="1"/>
          <p:nvPr/>
        </p:nvSpPr>
        <p:spPr>
          <a:xfrm>
            <a:off x="1438266" y="1050790"/>
            <a:ext cx="89354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tabLst>
                <a:tab pos="616585" algn="l"/>
              </a:tabLst>
            </a:pPr>
            <a:r>
              <a:rPr lang="en-US" sz="20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Calibri Light" panose="020F0302020204030204" pitchFamily="34" charset="0"/>
              </a:rPr>
              <a:t>Option 1: Cloning the repo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B64378-1C35-A821-7D33-8195E00E475E}"/>
              </a:ext>
            </a:extLst>
          </p:cNvPr>
          <p:cNvSpPr txBox="1"/>
          <p:nvPr/>
        </p:nvSpPr>
        <p:spPr>
          <a:xfrm>
            <a:off x="604345" y="1626730"/>
            <a:ext cx="10085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tabLst>
                <a:tab pos="616585" algn="l"/>
              </a:tabLst>
            </a:pPr>
            <a:r>
              <a:rPr lang="en-US" kern="100" dirty="0"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 Open a Terminal window and change / switch to the directory to save this local copy of the repository. It will be cloned as a folder. 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846983-CF39-B91F-ABE5-69CC7BE8C5A0}"/>
              </a:ext>
            </a:extLst>
          </p:cNvPr>
          <p:cNvSpPr txBox="1"/>
          <p:nvPr/>
        </p:nvSpPr>
        <p:spPr>
          <a:xfrm>
            <a:off x="604345" y="3561663"/>
            <a:ext cx="1008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tabLst>
                <a:tab pos="616585" algn="l"/>
              </a:tabLst>
            </a:pPr>
            <a:r>
              <a:rPr lang="en-US" sz="1800" kern="100" dirty="0">
                <a:effectLst/>
                <a:latin typeface="Calibri Light" panose="020F03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 Type in git clone and your SSH remote URL (you copied in Step 1) 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03F2B9-B8AB-AFC0-D368-71D603E07D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8531"/>
          <a:stretch/>
        </p:blipFill>
        <p:spPr>
          <a:xfrm>
            <a:off x="1208690" y="2405724"/>
            <a:ext cx="4772964" cy="1023276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EBF6E3-C600-3BBE-2046-EA47E983C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690" y="4063658"/>
            <a:ext cx="8420596" cy="2131080"/>
          </a:xfrm>
          <a:prstGeom prst="rect">
            <a:avLst/>
          </a:prstGeom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D82E56-9C85-5544-B917-B19E1D849D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3887"/>
          <a:stretch/>
        </p:blipFill>
        <p:spPr>
          <a:xfrm>
            <a:off x="10103633" y="4455103"/>
            <a:ext cx="1759353" cy="155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50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460</TotalTime>
  <Words>2091</Words>
  <Application>Microsoft Macintosh PowerPoint</Application>
  <PresentationFormat>Widescreen</PresentationFormat>
  <Paragraphs>185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American Typewriter Condensed</vt:lpstr>
      <vt:lpstr>Aptos</vt:lpstr>
      <vt:lpstr>Aptos Display</vt:lpstr>
      <vt:lpstr>Arial</vt:lpstr>
      <vt:lpstr>Calibri</vt:lpstr>
      <vt:lpstr>Calibri Light</vt:lpstr>
      <vt:lpstr>Century Gothic</vt:lpstr>
      <vt:lpstr>Google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Ryan Chevarria</dc:creator>
  <cp:lastModifiedBy>Ryan Chevarria</cp:lastModifiedBy>
  <cp:revision>14</cp:revision>
  <dcterms:created xsi:type="dcterms:W3CDTF">2025-02-26T14:57:35Z</dcterms:created>
  <dcterms:modified xsi:type="dcterms:W3CDTF">2025-05-07T21:04:29Z</dcterms:modified>
</cp:coreProperties>
</file>